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1852" autoAdjust="0"/>
  </p:normalViewPr>
  <p:slideViewPr>
    <p:cSldViewPr snapToGrid="0">
      <p:cViewPr varScale="1">
        <p:scale>
          <a:sx n="53" d="100"/>
          <a:sy n="53" d="100"/>
        </p:scale>
        <p:origin x="13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2B4BB-DAD6-4582-AAEC-D2CCDF371211}"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EE33E-9BDF-4032-BBAF-D8BBF4A92E3A}" type="slidenum">
              <a:rPr lang="en-US" smtClean="0"/>
              <a:t>‹#›</a:t>
            </a:fld>
            <a:endParaRPr lang="en-US"/>
          </a:p>
        </p:txBody>
      </p:sp>
    </p:spTree>
    <p:extLst>
      <p:ext uri="{BB962C8B-B14F-4D97-AF65-F5344CB8AC3E}">
        <p14:creationId xmlns:p14="http://schemas.microsoft.com/office/powerpoint/2010/main" val="419023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field of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has gained tremendous research for the past few years.  The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model was first presented by Jon Romano and George Engel in 1977. Therefore, it was demonstrated that the model focuses mainly on the relationship between biology, socio-environment, and psychological factors. Health psychologists can utilize the model in understanding the interconnectedness of the three fields and comprehend the idea between health and diseases. Furthermore, they can also use the model in encouraging healthy behaviors, stop conditions, and progress healthcare systems. Sleep disorder is part of an illness that is significant to all populations, including children and adults; thus, the model can solve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2</a:t>
            </a:fld>
            <a:endParaRPr lang="en-US"/>
          </a:p>
        </p:txBody>
      </p:sp>
    </p:spTree>
    <p:extLst>
      <p:ext uri="{BB962C8B-B14F-4D97-AF65-F5344CB8AC3E}">
        <p14:creationId xmlns:p14="http://schemas.microsoft.com/office/powerpoint/2010/main" val="823981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Sleeping disorders are prevalent in the present society at an alarming rate. While many people do not realize they have it, but they understand the trouble of falling asleep. According to </a:t>
            </a:r>
            <a:r>
              <a:rPr lang="en-US" sz="1200" kern="1200" dirty="0" err="1" smtClean="0">
                <a:solidFill>
                  <a:schemeClr val="tx1"/>
                </a:solidFill>
                <a:effectLst/>
                <a:latin typeface="+mn-lt"/>
                <a:ea typeface="+mn-ea"/>
                <a:cs typeface="+mn-cs"/>
              </a:rPr>
              <a:t>McArdle</a:t>
            </a:r>
            <a:r>
              <a:rPr lang="en-US" sz="1200" kern="1200" dirty="0" smtClean="0">
                <a:solidFill>
                  <a:schemeClr val="tx1"/>
                </a:solidFill>
                <a:effectLst/>
                <a:latin typeface="+mn-lt"/>
                <a:ea typeface="+mn-ea"/>
                <a:cs typeface="+mn-cs"/>
              </a:rPr>
              <a:t> et al. (2020), sleep problems have impacted between fifty to seventy million Americans, with Insomnia being the most prevalent illness. Other sleep disorders common in the United States are Narcolepsy, sleep apnea, REM sleep behavior disorder, and restless leg syndrome. Nevertheless, to understand which disease an individual has, they must be diagnosed with their physician and then be given proper sleep and therapeutic advice. One should take when they realize they have symptoms that are similar to sleep disorders.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11</a:t>
            </a:fld>
            <a:endParaRPr lang="en-US"/>
          </a:p>
        </p:txBody>
      </p:sp>
    </p:spTree>
    <p:extLst>
      <p:ext uri="{BB962C8B-B14F-4D97-AF65-F5344CB8AC3E}">
        <p14:creationId xmlns:p14="http://schemas.microsoft.com/office/powerpoint/2010/main" val="141834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Insomnia is the most prevalent sleep disorder in the United States. The condition is linked with the problem of individuals getting sleep or staying asleep at night. Therefore, insomnia disorder is in two different categories, including transient and chronic Insomnia.  According to Matheson &amp; </a:t>
            </a:r>
            <a:r>
              <a:rPr lang="en-US" sz="1200" kern="1200" dirty="0" err="1" smtClean="0">
                <a:solidFill>
                  <a:schemeClr val="tx1"/>
                </a:solidFill>
                <a:effectLst/>
                <a:latin typeface="+mn-lt"/>
                <a:ea typeface="+mn-ea"/>
                <a:cs typeface="+mn-cs"/>
              </a:rPr>
              <a:t>Hainer</a:t>
            </a:r>
            <a:r>
              <a:rPr lang="en-US" sz="1200" kern="1200" dirty="0" smtClean="0">
                <a:solidFill>
                  <a:schemeClr val="tx1"/>
                </a:solidFill>
                <a:effectLst/>
                <a:latin typeface="+mn-lt"/>
                <a:ea typeface="+mn-ea"/>
                <a:cs typeface="+mn-cs"/>
              </a:rPr>
              <a:t> (2017), transient Insomnia, which is also called short-term Insomnia, frequently happens after an individual has gone through stressful activities in their life, such as a relationship breakup. On the other hand, chronic Insomnia is related to features such as non-restorative sleep events and challenges are falling asleep and maintaining it for more than one month. One of the reasons for Insomnia is poor sleep hygiene that makes the body restless. Insomnia can reduce the quality of life and social life of an individual.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12</a:t>
            </a:fld>
            <a:endParaRPr lang="en-US"/>
          </a:p>
        </p:txBody>
      </p:sp>
    </p:spTree>
    <p:extLst>
      <p:ext uri="{BB962C8B-B14F-4D97-AF65-F5344CB8AC3E}">
        <p14:creationId xmlns:p14="http://schemas.microsoft.com/office/powerpoint/2010/main" val="428534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Sleep Apnea is a solemn sleep problem, and it is dominant in societies. The disease is accompanied by the airways of individuals regularly becoming blocked while asleep. This will trigger an individual to wake up because they will stop breathing. Breathing is an essential part of a person's life because it helps in the supply of oxygen. Since the airway s blocked, an individual will make choke noises or snore in a loud voice. Consequently, the patient's body will be oxygen-deficient as no oxygen supplied is available. Although the problem might occur at least once a night, it might happen more than five times in severe circumstances, affecting the sleep pattern of an individual.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13</a:t>
            </a:fld>
            <a:endParaRPr lang="en-US"/>
          </a:p>
        </p:txBody>
      </p:sp>
    </p:spTree>
    <p:extLst>
      <p:ext uri="{BB962C8B-B14F-4D97-AF65-F5344CB8AC3E}">
        <p14:creationId xmlns:p14="http://schemas.microsoft.com/office/powerpoint/2010/main" val="25427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a:t>
            </a:r>
            <a:r>
              <a:rPr lang="en-US" sz="1200" kern="1200" dirty="0" err="1" smtClean="0">
                <a:solidFill>
                  <a:schemeClr val="tx1"/>
                </a:solidFill>
                <a:effectLst/>
                <a:latin typeface="+mn-lt"/>
                <a:ea typeface="+mn-ea"/>
                <a:cs typeface="+mn-cs"/>
              </a:rPr>
              <a:t>Kornum</a:t>
            </a:r>
            <a:r>
              <a:rPr lang="en-US" sz="1200" kern="1200" dirty="0" smtClean="0">
                <a:solidFill>
                  <a:schemeClr val="tx1"/>
                </a:solidFill>
                <a:effectLst/>
                <a:latin typeface="+mn-lt"/>
                <a:ea typeface="+mn-ea"/>
                <a:cs typeface="+mn-cs"/>
              </a:rPr>
              <a:t> et al. (2017), Narcolepsy is a sleeping condition that causes individuals to sleep anytime and anywhere. Therefore, this condition does not provide notice to individuals concerning their sleep. The sleep pattern is altered, and thus the individuals cannot control their sleep-wake cycle. It is challenging because it can make a person fall asleep in uncommon situations, such as eating. Furthermore, during the day, patients will feel tired and sleepy more than at night. Also, individuals can agonize from sleep paralysis. Sleep paralysis is when a person is incapable of moving, and it happens when they wake up from sleep.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14</a:t>
            </a:fld>
            <a:endParaRPr lang="en-US"/>
          </a:p>
        </p:txBody>
      </p:sp>
    </p:spTree>
    <p:extLst>
      <p:ext uri="{BB962C8B-B14F-4D97-AF65-F5344CB8AC3E}">
        <p14:creationId xmlns:p14="http://schemas.microsoft.com/office/powerpoint/2010/main" val="586100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Bassetti</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Bargiotas</a:t>
            </a:r>
            <a:r>
              <a:rPr lang="en-US" sz="1200" kern="1200" dirty="0" smtClean="0">
                <a:solidFill>
                  <a:schemeClr val="tx1"/>
                </a:solidFill>
                <a:effectLst/>
                <a:latin typeface="+mn-lt"/>
                <a:ea typeface="+mn-ea"/>
                <a:cs typeface="+mn-cs"/>
              </a:rPr>
              <a:t> (2018) emphasized that REM disorder is associated with individuals' behavior moving their body and performing actions in their dream. People can work on activities physically and react differently. During REM sleep individuals, most individuals tend to have sleep paralysis, which will make their bodies not move. However, those with this condition can move their body and even walk at night. Nevertheless, the disease is taken seriously when it causes harm to an individual or other people around. REM behavior disorder is slow and can get worse over time. An example of REM behavior disease is talking or screaming while in sleep.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15</a:t>
            </a:fld>
            <a:endParaRPr lang="en-US"/>
          </a:p>
        </p:txBody>
      </p:sp>
    </p:spTree>
    <p:extLst>
      <p:ext uri="{BB962C8B-B14F-4D97-AF65-F5344CB8AC3E}">
        <p14:creationId xmlns:p14="http://schemas.microsoft.com/office/powerpoint/2010/main" val="207623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Restless leg syndrome is another common sleep problem. The disease is associated with irrepressible desires to move the legs. The painful feeling on the legs triggers the movement of the legs. Although these activities might occur in the evening, they regularly happen when a person is sleeping. Movement of the legs reduces the uncomfortable feeling momentarily. Moreover, according to </a:t>
            </a:r>
            <a:r>
              <a:rPr lang="en-US" sz="1200" kern="1200" dirty="0" err="1" smtClean="0">
                <a:solidFill>
                  <a:schemeClr val="tx1"/>
                </a:solidFill>
                <a:effectLst/>
                <a:latin typeface="+mn-lt"/>
                <a:ea typeface="+mn-ea"/>
                <a:cs typeface="+mn-cs"/>
              </a:rPr>
              <a:t>Memon</a:t>
            </a:r>
            <a:r>
              <a:rPr lang="en-US" sz="1200" kern="1200" dirty="0" smtClean="0">
                <a:solidFill>
                  <a:schemeClr val="tx1"/>
                </a:solidFill>
                <a:effectLst/>
                <a:latin typeface="+mn-lt"/>
                <a:ea typeface="+mn-ea"/>
                <a:cs typeface="+mn-cs"/>
              </a:rPr>
              <a:t> et al. (2020), the condition can start at any age and continue to occur until it becomes severe as a person ages; it can be calmed down by moving the legs. Also, restless leg syndrome can disturb sleep and affects the daily activities of an individual.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16</a:t>
            </a:fld>
            <a:endParaRPr lang="en-US"/>
          </a:p>
        </p:txBody>
      </p:sp>
    </p:spTree>
    <p:extLst>
      <p:ext uri="{BB962C8B-B14F-4D97-AF65-F5344CB8AC3E}">
        <p14:creationId xmlns:p14="http://schemas.microsoft.com/office/powerpoint/2010/main" val="410389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individuals realize they have sleep disorder symptoms, they will report to their physicians, and they will be referred to the sleep physician. The sleep physician will then perform a physical evaluation of the patient based on the concerns presented. Other tests will be conducted, such as MSLT, which is used to diagnose narcolepsy disorder and is done during the day together with PSG (Smith et al., 2018). Another test is PSG which is used to recognize sleep apnea when conducted at home and in the lab to detect oxygen levels and body actions that affect sleep. EEG is also a test for evaluating electrical events in the brain and perceives the possibilities' likelihood. This test is an element of PSG.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17</a:t>
            </a:fld>
            <a:endParaRPr lang="en-US"/>
          </a:p>
        </p:txBody>
      </p:sp>
    </p:spTree>
    <p:extLst>
      <p:ext uri="{BB962C8B-B14F-4D97-AF65-F5344CB8AC3E}">
        <p14:creationId xmlns:p14="http://schemas.microsoft.com/office/powerpoint/2010/main" val="164350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Both medical and lifestyle methods can treat individuals suffering from sleep disorders. For example, sleep apnea can be used breathing instruments such as didgeridoo, which will help in breathing problems. According to </a:t>
            </a:r>
            <a:r>
              <a:rPr lang="en-US" sz="1200" kern="1200" dirty="0" err="1" smtClean="0">
                <a:solidFill>
                  <a:schemeClr val="tx1"/>
                </a:solidFill>
                <a:effectLst/>
                <a:latin typeface="+mn-lt"/>
                <a:ea typeface="+mn-ea"/>
                <a:cs typeface="+mn-cs"/>
              </a:rPr>
              <a:t>Bonsignore</a:t>
            </a:r>
            <a:r>
              <a:rPr lang="en-US" sz="1200" kern="1200" dirty="0" smtClean="0">
                <a:solidFill>
                  <a:schemeClr val="tx1"/>
                </a:solidFill>
                <a:effectLst/>
                <a:latin typeface="+mn-lt"/>
                <a:ea typeface="+mn-ea"/>
                <a:cs typeface="+mn-cs"/>
              </a:rPr>
              <a:t> et al. (2017), the devices can reduce snoring and decrease sleep disruption. The same source emphasized that surgery involves the removal of extra tissue in the pharynx and soft palate. Melatonin supplements normalize a person's clock and make them ready for sleep as its level increases at night. Treatment of health problems that leads to sleep problems can be treated and eliminate the problem of sleep. Individuals can also be boosted by sleeping pills that will make them enjoy REM sleep.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18</a:t>
            </a:fld>
            <a:endParaRPr lang="en-US"/>
          </a:p>
        </p:txBody>
      </p:sp>
    </p:spTree>
    <p:extLst>
      <p:ext uri="{BB962C8B-B14F-4D97-AF65-F5344CB8AC3E}">
        <p14:creationId xmlns:p14="http://schemas.microsoft.com/office/powerpoint/2010/main" val="415407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Quality sleep is attained based on the events that individuals do in their daily activities. Therefore, when they alter their lifestyle, people can enjoy long rest that can improve their well-being. According to Tanaka &amp; Tamura (2016), exercise and stretching could reduce anxiety and stress, hence enhancing sleep quality. There will be no night disturbances that are accompanied by thinking and worries. Also, individuals need to develop a sleep plan to ensure they get to bed on time to ensure their sleep length is maintained. Weight is essential and disturbing, significantly when it increases or reduces than usual, hence keeping the recommended weight. Meals have a substantial effect on sleep; eating foods with fewer carbohydrates will improve sleep. Caffeine should be reduced significantly in the evening and afternoons.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19</a:t>
            </a:fld>
            <a:endParaRPr lang="en-US"/>
          </a:p>
        </p:txBody>
      </p:sp>
    </p:spTree>
    <p:extLst>
      <p:ext uri="{BB962C8B-B14F-4D97-AF65-F5344CB8AC3E}">
        <p14:creationId xmlns:p14="http://schemas.microsoft.com/office/powerpoint/2010/main" val="2673444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Individuals with sleep challenges have increased risks of being drowsy, especially the drivers, which will make them lose attention, make quick decisions, and respond fast, hence causing accidents. Therefore, individuals should not use machinery or drive when they feel sleepy. Individuals with insufficient sleep always have less libido because poor sleep is connected with erectile dysfunction for men and arousal challenges and orgasm problems for women (</a:t>
            </a:r>
            <a:r>
              <a:rPr lang="en-US" sz="1200" kern="1200" dirty="0" err="1" smtClean="0">
                <a:solidFill>
                  <a:schemeClr val="tx1"/>
                </a:solidFill>
                <a:effectLst/>
                <a:latin typeface="+mn-lt"/>
                <a:ea typeface="+mn-ea"/>
                <a:cs typeface="+mn-cs"/>
              </a:rPr>
              <a:t>Sweatt</a:t>
            </a:r>
            <a:r>
              <a:rPr lang="en-US" sz="1200" kern="1200" dirty="0" smtClean="0">
                <a:solidFill>
                  <a:schemeClr val="tx1"/>
                </a:solidFill>
                <a:effectLst/>
                <a:latin typeface="+mn-lt"/>
                <a:ea typeface="+mn-ea"/>
                <a:cs typeface="+mn-cs"/>
              </a:rPr>
              <a:t> et al., 2018). The reduced sex drive is associated with reduced testosterone levels. Poor sleep can result o significant challenges in the balance because it can lead to inadequate coordination, making someone vulnerable o falls and other accidents.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20</a:t>
            </a:fld>
            <a:endParaRPr lang="en-US"/>
          </a:p>
        </p:txBody>
      </p:sp>
    </p:spTree>
    <p:extLst>
      <p:ext uri="{BB962C8B-B14F-4D97-AF65-F5344CB8AC3E}">
        <p14:creationId xmlns:p14="http://schemas.microsoft.com/office/powerpoint/2010/main" val="300598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will focus on the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perspective of sleep disorder. Sleep problem is at a higher rate because most United States citizens do not receive quality sleep. The benefits of sleep-in the human body are significant; this leads to substantial effects when individuals lack quality sleep. The presentation will look at psychological, social and biological causes of sleep disorder and describe the most common sleep disorders that individuals face. Many people do not always know if they have a sleep disorder. Therefore, the presentation will also look at the symptoms and discuss the treatment methods of sleep problems.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3</a:t>
            </a:fld>
            <a:endParaRPr lang="en-US"/>
          </a:p>
        </p:txBody>
      </p:sp>
    </p:spTree>
    <p:extLst>
      <p:ext uri="{BB962C8B-B14F-4D97-AF65-F5344CB8AC3E}">
        <p14:creationId xmlns:p14="http://schemas.microsoft.com/office/powerpoint/2010/main" val="88987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summation, the concept of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was first introduced in 1977 by George Engel and Jon Romano. Therefore, the idea has now developed into a model and links the relationship between biological, sociological, and psychological concepts in understanding health matters such as diseases. The presentation has used the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model to understand sleep disorder, and thus biological, sociological, and psychological causes are expressed, such as dementia, family conflict, and depression, respectively.  Similarly, the most common sleep disorder is explained with Insomnia being the most prevalent in the United States, followed by sleep apnea, Narcolepsy, RLS, and REM sleep behavior. Also, treatment methods are mentions based explicitly on medical and lifestyle changes.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21</a:t>
            </a:fld>
            <a:endParaRPr lang="en-US"/>
          </a:p>
        </p:txBody>
      </p:sp>
    </p:spTree>
    <p:extLst>
      <p:ext uri="{BB962C8B-B14F-4D97-AF65-F5344CB8AC3E}">
        <p14:creationId xmlns:p14="http://schemas.microsoft.com/office/powerpoint/2010/main" val="249776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Sleep disorder is a common disease that people are facing in the current society. Although adults and children are the most affected population, sleep disorder affects a person's ability to receive frequent sleep, affecting sleep quality. When a regular sleep pattern is interfered with, the body will react differently, impacting individuals' general body health and safety and quality of life. Some individuals may suffer from sleep problems due to stress because they will keep thinking the whole night. Sleep timing and duration are essential in having quality sleep and thus need to be monitored. According to Alexander et al. (2016), over one-third of American adults have less </a:t>
            </a:r>
            <a:r>
              <a:rPr lang="en-US" sz="1200" kern="1200" smtClean="0">
                <a:solidFill>
                  <a:schemeClr val="tx1"/>
                </a:solidFill>
                <a:effectLst/>
                <a:latin typeface="+mn-lt"/>
                <a:ea typeface="+mn-ea"/>
                <a:cs typeface="+mn-cs"/>
              </a:rPr>
              <a:t>than 7 </a:t>
            </a:r>
            <a:r>
              <a:rPr lang="en-US" sz="1200" kern="1200" dirty="0" smtClean="0">
                <a:solidFill>
                  <a:schemeClr val="tx1"/>
                </a:solidFill>
                <a:effectLst/>
                <a:latin typeface="+mn-lt"/>
                <a:ea typeface="+mn-ea"/>
                <a:cs typeface="+mn-cs"/>
              </a:rPr>
              <a:t>hours of sleep within twenty-four hours.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4</a:t>
            </a:fld>
            <a:endParaRPr lang="en-US"/>
          </a:p>
        </p:txBody>
      </p:sp>
    </p:spTree>
    <p:extLst>
      <p:ext uri="{BB962C8B-B14F-4D97-AF65-F5344CB8AC3E}">
        <p14:creationId xmlns:p14="http://schemas.microsoft.com/office/powerpoint/2010/main" val="228499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Sleep is essential in individuals' bodies because of the immense benefits it has. For example, sleep enhances immunity because as people are sleep, the body tends to produce more protein molecules vital in improving the body's capacity to fight against diseases. Mental well-being is also enhanced because sleep acts as a method of decreasing stress. After all, the body cannot produce stress hormones. Also, the likelihood of a person having diabetes is reduced by having enough sleep. The mood is enhanced by good sleep; hence one can be calm, reasonable, and controlled. According to </a:t>
            </a:r>
            <a:r>
              <a:rPr lang="en-US" sz="1200" kern="1200" dirty="0" err="1" smtClean="0">
                <a:solidFill>
                  <a:schemeClr val="tx1"/>
                </a:solidFill>
                <a:effectLst/>
                <a:latin typeface="+mn-lt"/>
                <a:ea typeface="+mn-ea"/>
                <a:cs typeface="+mn-cs"/>
              </a:rPr>
              <a:t>Mindell</a:t>
            </a:r>
            <a:r>
              <a:rPr lang="en-US" sz="1200" kern="1200" dirty="0" smtClean="0">
                <a:solidFill>
                  <a:schemeClr val="tx1"/>
                </a:solidFill>
                <a:effectLst/>
                <a:latin typeface="+mn-lt"/>
                <a:ea typeface="+mn-ea"/>
                <a:cs typeface="+mn-cs"/>
              </a:rPr>
              <a:t> &amp; Williamson (2018), emphasized that sleep cannot help someone reduce weight. Still, it can assist in managing and maintaining it through decreasing cravings for foods with high calories.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5</a:t>
            </a:fld>
            <a:endParaRPr lang="en-US"/>
          </a:p>
        </p:txBody>
      </p:sp>
    </p:spTree>
    <p:extLst>
      <p:ext uri="{BB962C8B-B14F-4D97-AF65-F5344CB8AC3E}">
        <p14:creationId xmlns:p14="http://schemas.microsoft.com/office/powerpoint/2010/main" val="152683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people are not aware if they face sleep problems; however, understanding the general symptoms that a person experiences can realize if they have sleeping problems. Poor sleep will make individuals feel irritable and short-tempered. Furthermore, reduced sleep makes people susceptible to stress. Many people frequently suffer from fatigue when they did not have enough sleep because it is associated with sleep duration, sleep effectiveness, and the amount of time they were awake at night. People can also realize they have sleep disorder when facing challenges in falling asleep and irritability and stress when they do not get enough sleep. Sleep boosts an individual's memory, and thus experiencing struggles to remember or concentrate will be due to lack of sufficient sleep.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6</a:t>
            </a:fld>
            <a:endParaRPr lang="en-US"/>
          </a:p>
        </p:txBody>
      </p:sp>
    </p:spTree>
    <p:extLst>
      <p:ext uri="{BB962C8B-B14F-4D97-AF65-F5344CB8AC3E}">
        <p14:creationId xmlns:p14="http://schemas.microsoft.com/office/powerpoint/2010/main" val="277433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Understanding how the body works require one to learn the biological components. Although all the biological research is conducted to improve the body's state, they also have specific side effects. </a:t>
            </a:r>
            <a:r>
              <a:rPr lang="en-US" sz="1200" kern="1200" dirty="0" err="1" smtClean="0">
                <a:solidFill>
                  <a:schemeClr val="tx1"/>
                </a:solidFill>
                <a:effectLst/>
                <a:latin typeface="+mn-lt"/>
                <a:ea typeface="+mn-ea"/>
                <a:cs typeface="+mn-cs"/>
              </a:rPr>
              <a:t>Gastroesophageal</a:t>
            </a:r>
            <a:r>
              <a:rPr lang="en-US" sz="1200" kern="1200" dirty="0" smtClean="0">
                <a:solidFill>
                  <a:schemeClr val="tx1"/>
                </a:solidFill>
                <a:effectLst/>
                <a:latin typeface="+mn-lt"/>
                <a:ea typeface="+mn-ea"/>
                <a:cs typeface="+mn-cs"/>
              </a:rPr>
              <a:t> reflux disease (GERD) is a chronic illness where the stomach acid moves up to the esophagus. Therefore, the coughing and choking will increase if an individual sleeps hence affecting sleep. Dementia affects the quality of sleep; however, more sleep problems increase as it continues to be severe. Excessive production of hormones leads to an intense thyroid that causes anxiety and Insomnia. Conditions such as enlarged prostate have resulted in poor sleep as those individuals will take more time to go to the restroom at night.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7</a:t>
            </a:fld>
            <a:endParaRPr lang="en-US"/>
          </a:p>
        </p:txBody>
      </p:sp>
    </p:spTree>
    <p:extLst>
      <p:ext uri="{BB962C8B-B14F-4D97-AF65-F5344CB8AC3E}">
        <p14:creationId xmlns:p14="http://schemas.microsoft.com/office/powerpoint/2010/main" val="8461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Sleep problems can occur because of various situations; nevertheless, some medicines and substances can affect individuals' sleep patterns through the </a:t>
            </a:r>
            <a:r>
              <a:rPr lang="en-US" sz="1200" kern="1200" dirty="0" err="1" smtClean="0">
                <a:solidFill>
                  <a:schemeClr val="tx1"/>
                </a:solidFill>
                <a:effectLst/>
                <a:latin typeface="+mn-lt"/>
                <a:ea typeface="+mn-ea"/>
                <a:cs typeface="+mn-cs"/>
              </a:rPr>
              <a:t>biopsychosocial</a:t>
            </a:r>
            <a:r>
              <a:rPr lang="en-US" sz="1200" kern="1200" dirty="0" smtClean="0">
                <a:solidFill>
                  <a:schemeClr val="tx1"/>
                </a:solidFill>
                <a:effectLst/>
                <a:latin typeface="+mn-lt"/>
                <a:ea typeface="+mn-ea"/>
                <a:cs typeface="+mn-cs"/>
              </a:rPr>
              <a:t> model. Stimulants such as caffeine have substantial effects on individuals sleep because it causes delays in body sleep timing, thus impacting the overall sleep time. Alcohol decreases the time a person takes to have fall sleep, reducing the REM sleep and increasing the slow-wave rest. According to Miner &amp; </a:t>
            </a:r>
            <a:r>
              <a:rPr lang="en-US" sz="1200" kern="1200" dirty="0" err="1" smtClean="0">
                <a:solidFill>
                  <a:schemeClr val="tx1"/>
                </a:solidFill>
                <a:effectLst/>
                <a:latin typeface="+mn-lt"/>
                <a:ea typeface="+mn-ea"/>
                <a:cs typeface="+mn-cs"/>
              </a:rPr>
              <a:t>Kryger</a:t>
            </a:r>
            <a:r>
              <a:rPr lang="en-US" sz="1200" kern="1200" dirty="0" smtClean="0">
                <a:solidFill>
                  <a:schemeClr val="tx1"/>
                </a:solidFill>
                <a:effectLst/>
                <a:latin typeface="+mn-lt"/>
                <a:ea typeface="+mn-ea"/>
                <a:cs typeface="+mn-cs"/>
              </a:rPr>
              <a:t> (2017), prednisone is a high anti-inflammatory and immune suppressor. It can lead to an actual insomnia rate in individuals who take it, especially at a higher dose. Similarly, beta-blockers are linked with sleep problems because it impedes the secretion of melatonin hormone which is essential for controlling sleep.</a:t>
            </a:r>
            <a:endParaRPr lang="en-US" dirty="0"/>
          </a:p>
        </p:txBody>
      </p:sp>
      <p:sp>
        <p:nvSpPr>
          <p:cNvPr id="4" name="Slide Number Placeholder 3"/>
          <p:cNvSpPr>
            <a:spLocks noGrp="1"/>
          </p:cNvSpPr>
          <p:nvPr>
            <p:ph type="sldNum" sz="quarter" idx="5"/>
          </p:nvPr>
        </p:nvSpPr>
        <p:spPr/>
        <p:txBody>
          <a:bodyPr/>
          <a:lstStyle/>
          <a:p>
            <a:fld id="{451EE33E-9BDF-4032-BBAF-D8BBF4A92E3A}" type="slidenum">
              <a:rPr lang="en-US" smtClean="0"/>
              <a:t>8</a:t>
            </a:fld>
            <a:endParaRPr lang="en-US"/>
          </a:p>
        </p:txBody>
      </p:sp>
    </p:spTree>
    <p:extLst>
      <p:ext uri="{BB962C8B-B14F-4D97-AF65-F5344CB8AC3E}">
        <p14:creationId xmlns:p14="http://schemas.microsoft.com/office/powerpoint/2010/main" val="100440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Psychologists have worked to understand how the mind functions, and this is linked with what they need. Therefore, the psychological factors that affect the human body can cause sleep disorders. Therefore, people may suffer from stress in various ways, such as issues in school or work. Family-related matters and finance can also make them stressed hence keeping them awake at night while thinking. Individuals suffering from depression have a high chance of not staying awake at night and feeling sleepiness in the daytime (Friedrich &amp; </a:t>
            </a:r>
            <a:r>
              <a:rPr lang="en-US" sz="1200" kern="1200" dirty="0" err="1" smtClean="0">
                <a:solidFill>
                  <a:schemeClr val="tx1"/>
                </a:solidFill>
                <a:effectLst/>
                <a:latin typeface="+mn-lt"/>
                <a:ea typeface="+mn-ea"/>
                <a:cs typeface="+mn-cs"/>
              </a:rPr>
              <a:t>Schlarb</a:t>
            </a:r>
            <a:r>
              <a:rPr lang="en-US" sz="1200" kern="1200" dirty="0" smtClean="0">
                <a:solidFill>
                  <a:schemeClr val="tx1"/>
                </a:solidFill>
                <a:effectLst/>
                <a:latin typeface="+mn-lt"/>
                <a:ea typeface="+mn-ea"/>
                <a:cs typeface="+mn-cs"/>
              </a:rPr>
              <a:t>, 2018). Tension makes people develop fear in their life hence lacking proper sleep at night. Sad individuals tend to sleep more at night and fell asleep in the daytime. Similarly, anxiety is regularly linked with sleep disorders because it creates fear, affecting sleep length at night.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9</a:t>
            </a:fld>
            <a:endParaRPr lang="en-US"/>
          </a:p>
        </p:txBody>
      </p:sp>
    </p:spTree>
    <p:extLst>
      <p:ext uri="{BB962C8B-B14F-4D97-AF65-F5344CB8AC3E}">
        <p14:creationId xmlns:p14="http://schemas.microsoft.com/office/powerpoint/2010/main" val="318919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more individuals interact with each other, their environment significantly affects their length and quality of sleep. Therefore, individuals need to interact with each other to make them peaceful and enjoy their day. However, in some situations, family and work conflict may make people stressed and hence interfere with sleep at night (Meadows et al., 2018). Stress is directly related to sleep. Also, technology has emerged at a high rate, and people can now socialize through social media across the world; this makes individuals prolong their night and alter the length of sleep. Likewise, the environmental circumstance can affect individuals' sleep, such as a crowded place which might be uncomfortable to sleep.</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51EE33E-9BDF-4032-BBAF-D8BBF4A92E3A}" type="slidenum">
              <a:rPr lang="en-US" smtClean="0"/>
              <a:t>10</a:t>
            </a:fld>
            <a:endParaRPr lang="en-US"/>
          </a:p>
        </p:txBody>
      </p:sp>
    </p:spTree>
    <p:extLst>
      <p:ext uri="{BB962C8B-B14F-4D97-AF65-F5344CB8AC3E}">
        <p14:creationId xmlns:p14="http://schemas.microsoft.com/office/powerpoint/2010/main" val="184929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67861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39986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394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43091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870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3522410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373006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122012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398857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CA89E-1EA2-4925-ABAD-05CB8E382FD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31918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CA89E-1EA2-4925-ABAD-05CB8E382FD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126146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CA89E-1EA2-4925-ABAD-05CB8E382FDD}"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46046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CA89E-1EA2-4925-ABAD-05CB8E382FDD}"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88578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CA89E-1EA2-4925-ABAD-05CB8E382FDD}"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90261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FCA89E-1EA2-4925-ABAD-05CB8E382FD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196066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CA89E-1EA2-4925-ABAD-05CB8E382FDD}"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75288-4A22-441C-9DA8-CE141F636F08}" type="slidenum">
              <a:rPr lang="en-US" smtClean="0"/>
              <a:t>‹#›</a:t>
            </a:fld>
            <a:endParaRPr lang="en-US"/>
          </a:p>
        </p:txBody>
      </p:sp>
    </p:spTree>
    <p:extLst>
      <p:ext uri="{BB962C8B-B14F-4D97-AF65-F5344CB8AC3E}">
        <p14:creationId xmlns:p14="http://schemas.microsoft.com/office/powerpoint/2010/main" val="259553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FCA89E-1EA2-4925-ABAD-05CB8E382FDD}" type="datetimeFigureOut">
              <a:rPr lang="en-US" smtClean="0"/>
              <a:t>2/25/2021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AF75288-4A22-441C-9DA8-CE141F636F08}" type="slidenum">
              <a:rPr lang="en-US" smtClean="0"/>
              <a:t>‹#›</a:t>
            </a:fld>
            <a:endParaRPr lang="en-US"/>
          </a:p>
        </p:txBody>
      </p:sp>
    </p:spTree>
    <p:extLst>
      <p:ext uri="{BB962C8B-B14F-4D97-AF65-F5344CB8AC3E}">
        <p14:creationId xmlns:p14="http://schemas.microsoft.com/office/powerpoint/2010/main" val="2399907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6B2A1-FC41-41AA-A99C-0C2BC120793B}"/>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B</a:t>
            </a:r>
            <a:r>
              <a:rPr lang="en-US" i="0" dirty="0">
                <a:effectLst/>
                <a:latin typeface="Times New Roman" panose="02020603050405020304" pitchFamily="18" charset="0"/>
                <a:cs typeface="Times New Roman" panose="02020603050405020304" pitchFamily="18" charset="0"/>
              </a:rPr>
              <a:t>iopsychosocial Review of Sleep Disorders</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BF06C055-C95C-4D93-BCAE-D63132C0F670}"/>
              </a:ext>
            </a:extLst>
          </p:cNvPr>
          <p:cNvSpPr>
            <a:spLocks noGrp="1"/>
          </p:cNvSpPr>
          <p:nvPr>
            <p:ph type="subTitle" idx="1"/>
          </p:nvPr>
        </p:nvSpPr>
        <p:spPr/>
        <p:txBody>
          <a:bodyPr>
            <a:normAutofit lnSpcReduction="10000"/>
          </a:bodyPr>
          <a:lstStyle/>
          <a:p>
            <a:r>
              <a:rPr lang="en-US" dirty="0">
                <a:solidFill>
                  <a:schemeClr val="accent1"/>
                </a:solidFill>
                <a:latin typeface="Times New Roman" panose="02020603050405020304" pitchFamily="18" charset="0"/>
                <a:cs typeface="Times New Roman" panose="02020603050405020304" pitchFamily="18" charset="0"/>
              </a:rPr>
              <a:t>Student’s Name</a:t>
            </a:r>
          </a:p>
          <a:p>
            <a:r>
              <a:rPr lang="en-US" dirty="0">
                <a:solidFill>
                  <a:schemeClr val="accent1"/>
                </a:solidFill>
                <a:latin typeface="Times New Roman" panose="02020603050405020304" pitchFamily="18" charset="0"/>
                <a:cs typeface="Times New Roman" panose="02020603050405020304" pitchFamily="18" charset="0"/>
              </a:rPr>
              <a:t>Institutional Affiliations</a:t>
            </a:r>
          </a:p>
          <a:p>
            <a:r>
              <a:rPr lang="en-US" dirty="0">
                <a:solidFill>
                  <a:schemeClr val="accent1"/>
                </a:solidFill>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311419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F1B7C-682F-40D9-A0CC-0A44923B9C21}"/>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Sociological Causes of Sleep Disorder</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CCB0B54B-24AE-4B29-921E-104A6243B9F5}"/>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Family conflict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Meadows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Technology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such as using social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media</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Environment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circumstances</a:t>
            </a:r>
          </a:p>
          <a:p>
            <a:endParaRPr lang="en-US" dirty="0"/>
          </a:p>
        </p:txBody>
      </p:sp>
      <p:pic>
        <p:nvPicPr>
          <p:cNvPr id="5" name="Picture 4">
            <a:extLst>
              <a:ext uri="{FF2B5EF4-FFF2-40B4-BE49-F238E27FC236}">
                <a16:creationId xmlns:a16="http://schemas.microsoft.com/office/drawing/2014/main" xmlns="" id="{121D4A26-D68F-4806-B8B0-C9FF6684AE64}"/>
              </a:ext>
            </a:extLst>
          </p:cNvPr>
          <p:cNvPicPr>
            <a:picLocks noChangeAspect="1"/>
          </p:cNvPicPr>
          <p:nvPr/>
        </p:nvPicPr>
        <p:blipFill>
          <a:blip r:embed="rId3"/>
          <a:stretch>
            <a:fillRect/>
          </a:stretch>
        </p:blipFill>
        <p:spPr>
          <a:xfrm>
            <a:off x="532584" y="3429000"/>
            <a:ext cx="8596668" cy="3429000"/>
          </a:xfrm>
          <a:prstGeom prst="rect">
            <a:avLst/>
          </a:prstGeom>
        </p:spPr>
      </p:pic>
    </p:spTree>
    <p:extLst>
      <p:ext uri="{BB962C8B-B14F-4D97-AF65-F5344CB8AC3E}">
        <p14:creationId xmlns:p14="http://schemas.microsoft.com/office/powerpoint/2010/main" val="333701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1D932D-DB7C-4F03-925B-BA44DE2FEE9D}"/>
              </a:ext>
            </a:extLst>
          </p:cNvPr>
          <p:cNvPicPr>
            <a:picLocks noChangeAspect="1"/>
          </p:cNvPicPr>
          <p:nvPr/>
        </p:nvPicPr>
        <p:blipFill>
          <a:blip r:embed="rId3"/>
          <a:stretch>
            <a:fillRect/>
          </a:stretch>
        </p:blipFill>
        <p:spPr>
          <a:xfrm>
            <a:off x="0" y="0"/>
            <a:ext cx="9274002" cy="6858000"/>
          </a:xfrm>
          <a:prstGeom prst="rect">
            <a:avLst/>
          </a:prstGeom>
        </p:spPr>
      </p:pic>
      <p:sp>
        <p:nvSpPr>
          <p:cNvPr id="2" name="Title 1">
            <a:extLst>
              <a:ext uri="{FF2B5EF4-FFF2-40B4-BE49-F238E27FC236}">
                <a16:creationId xmlns:a16="http://schemas.microsoft.com/office/drawing/2014/main" xmlns="" id="{23CC82DB-DF81-4C1A-AA3B-8D99A54CDA3F}"/>
              </a:ext>
            </a:extLst>
          </p:cNvPr>
          <p:cNvSpPr>
            <a:spLocks noGrp="1"/>
          </p:cNvSpPr>
          <p:nvPr>
            <p:ph type="title"/>
          </p:nvPr>
        </p:nvSpPr>
        <p:spPr/>
        <p:txBody>
          <a:bodyPr/>
          <a:lstStyle/>
          <a:p>
            <a:pPr algn="ctr"/>
            <a:r>
              <a:rPr lang="en-US" sz="4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Most Common Sleep Disorders</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EDC0DC9E-E8CF-4AF8-98CE-BEEE6FDB7065}"/>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Sleep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apnea</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Narcolepsy</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Insomnia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(McArdle et al.,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2020)</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REM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sleep behavior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disorder</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Restless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leg syndrome</a:t>
            </a:r>
          </a:p>
          <a:p>
            <a:endParaRPr lang="en-US" dirty="0"/>
          </a:p>
        </p:txBody>
      </p:sp>
    </p:spTree>
    <p:extLst>
      <p:ext uri="{BB962C8B-B14F-4D97-AF65-F5344CB8AC3E}">
        <p14:creationId xmlns:p14="http://schemas.microsoft.com/office/powerpoint/2010/main" val="72276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D8326-451D-45B4-9B6F-7A313AED212E}"/>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Insomnia</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9D893228-03F9-4412-9B41-751F0E67DC88}"/>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Challenge in getting sleep or staying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asleep</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Transient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Insomnia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Matheson &amp; Hainer,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2017</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Chronic Insomnia</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Poor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hygiene</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Quality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 life and social life affected</a:t>
            </a:r>
          </a:p>
          <a:p>
            <a:endParaRPr lang="en-US" dirty="0"/>
          </a:p>
        </p:txBody>
      </p:sp>
    </p:spTree>
    <p:extLst>
      <p:ext uri="{BB962C8B-B14F-4D97-AF65-F5344CB8AC3E}">
        <p14:creationId xmlns:p14="http://schemas.microsoft.com/office/powerpoint/2010/main" val="183691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ACFA7-8F2B-44A9-9759-01DF86BC050F}"/>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Sleep Apnea</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D3307C36-AA95-4CEC-A284-AC6396A90532}"/>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airway frequently becomes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blocked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Individuals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stop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breathing</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Choke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noise occur or snore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noisily</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body becomes oxygen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deficiency</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problem can occur at least once a night</a:t>
            </a:r>
          </a:p>
          <a:p>
            <a:endParaRPr lang="en-US" dirty="0"/>
          </a:p>
        </p:txBody>
      </p:sp>
    </p:spTree>
    <p:extLst>
      <p:ext uri="{BB962C8B-B14F-4D97-AF65-F5344CB8AC3E}">
        <p14:creationId xmlns:p14="http://schemas.microsoft.com/office/powerpoint/2010/main" val="1461930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5D652-8A08-48FA-BE06-749CCDD4D856}"/>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Narcolepsy</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F5F153DB-071D-463D-A2A1-BB07A4869B12}"/>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condition makes someone sleep without notice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Kornum</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2017</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Individuals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unable to control their sleep-wake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cycle</a:t>
            </a:r>
          </a:p>
          <a:p>
            <a:pPr marR="0">
              <a:lnSpc>
                <a:spcPct val="107000"/>
              </a:lnSpc>
              <a:spcBef>
                <a:spcPts val="0"/>
              </a:spcBef>
              <a:spcAft>
                <a:spcPts val="80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Times New Roman" panose="02020603050405020304" pitchFamily="18" charset="0"/>
              </a:rPr>
              <a:t>F</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eel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tired in the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daytime</a:t>
            </a:r>
          </a:p>
          <a:p>
            <a:pPr marR="0">
              <a:lnSpc>
                <a:spcPct val="107000"/>
              </a:lnSpc>
              <a:spcBef>
                <a:spcPts val="0"/>
              </a:spcBef>
              <a:spcAft>
                <a:spcPts val="80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cs typeface="Times New Roman" panose="02020603050405020304" pitchFamily="18" charset="0"/>
              </a:rPr>
              <a:t>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ake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people agonize from sleep paralysis</a:t>
            </a:r>
          </a:p>
          <a:p>
            <a:endParaRPr lang="en-US" dirty="0"/>
          </a:p>
        </p:txBody>
      </p:sp>
      <p:pic>
        <p:nvPicPr>
          <p:cNvPr id="5" name="Picture 4">
            <a:extLst>
              <a:ext uri="{FF2B5EF4-FFF2-40B4-BE49-F238E27FC236}">
                <a16:creationId xmlns:a16="http://schemas.microsoft.com/office/drawing/2014/main" xmlns="" id="{1793A225-523C-4732-8E38-4D404BC5A49B}"/>
              </a:ext>
            </a:extLst>
          </p:cNvPr>
          <p:cNvPicPr>
            <a:picLocks noChangeAspect="1"/>
          </p:cNvPicPr>
          <p:nvPr/>
        </p:nvPicPr>
        <p:blipFill>
          <a:blip r:embed="rId3"/>
          <a:stretch>
            <a:fillRect/>
          </a:stretch>
        </p:blipFill>
        <p:spPr>
          <a:xfrm>
            <a:off x="0" y="3798738"/>
            <a:ext cx="8952271" cy="3059262"/>
          </a:xfrm>
          <a:prstGeom prst="rect">
            <a:avLst/>
          </a:prstGeom>
        </p:spPr>
      </p:pic>
    </p:spTree>
    <p:extLst>
      <p:ext uri="{BB962C8B-B14F-4D97-AF65-F5344CB8AC3E}">
        <p14:creationId xmlns:p14="http://schemas.microsoft.com/office/powerpoint/2010/main" val="304931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0B2E2-FE69-4B88-B6E2-6973DD1B0ACE}"/>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REM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Sleep </a:t>
            </a:r>
            <a:r>
              <a:rPr lang="en-US" sz="4400" dirty="0">
                <a:latin typeface="Times New Roman" panose="02020603050405020304" pitchFamily="18" charset="0"/>
                <a:ea typeface="Calibri" panose="020F0502020204030204" pitchFamily="34" charset="0"/>
                <a:cs typeface="Times New Roman" panose="02020603050405020304" pitchFamily="18" charset="0"/>
              </a:rPr>
              <a:t>B</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ehavior </a:t>
            </a:r>
            <a:r>
              <a:rPr lang="en-US" sz="4400" dirty="0">
                <a:latin typeface="Times New Roman" panose="02020603050405020304" pitchFamily="18" charset="0"/>
                <a:ea typeface="Calibri" panose="020F0502020204030204" pitchFamily="34" charset="0"/>
                <a:cs typeface="Times New Roman" panose="02020603050405020304" pitchFamily="18" charset="0"/>
              </a:rPr>
              <a:t>D</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isorder</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5F558F42-5BEB-469F-88B2-97D834D146E0}"/>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Individuals act on their dreams while at sleep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Bassetti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Bargiotas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No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paralysis like other people when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sleeping</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Taken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seriously when it causes harm to the person or others around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them</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Examples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include talking and screaming while sleeping</a:t>
            </a:r>
          </a:p>
          <a:p>
            <a:endParaRPr lang="en-US" dirty="0"/>
          </a:p>
        </p:txBody>
      </p:sp>
    </p:spTree>
    <p:extLst>
      <p:ext uri="{BB962C8B-B14F-4D97-AF65-F5344CB8AC3E}">
        <p14:creationId xmlns:p14="http://schemas.microsoft.com/office/powerpoint/2010/main" val="109471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AD5C0-6FA5-4BB3-9E00-56F7D6242D18}"/>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Restless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Leg </a:t>
            </a:r>
            <a:r>
              <a:rPr lang="en-US" sz="4400" dirty="0">
                <a:latin typeface="Times New Roman" panose="02020603050405020304" pitchFamily="18" charset="0"/>
                <a:ea typeface="Calibri" panose="020F0502020204030204" pitchFamily="34" charset="0"/>
                <a:cs typeface="Times New Roman" panose="02020603050405020304" pitchFamily="18" charset="0"/>
              </a:rPr>
              <a:t>S</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yndrome</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FD9C1B10-0146-4339-BFAC-79B25E230423}"/>
              </a:ext>
            </a:extLst>
          </p:cNvPr>
          <p:cNvSpPr>
            <a:spLocks noGrp="1"/>
          </p:cNvSpPr>
          <p:nvPr>
            <p:ph idx="1"/>
          </p:nvPr>
        </p:nvSpPr>
        <p:spPr>
          <a:xfrm>
            <a:off x="677334" y="2160589"/>
            <a:ext cx="4469853"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Sturdy desires to move the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legs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Feeling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that starts after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relaxation</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feeling is calmed after movement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2020</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Nighttime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leg jolting</a:t>
            </a:r>
          </a:p>
          <a:p>
            <a:endParaRPr lang="en-US" dirty="0"/>
          </a:p>
        </p:txBody>
      </p:sp>
      <p:pic>
        <p:nvPicPr>
          <p:cNvPr id="5" name="Picture 4">
            <a:extLst>
              <a:ext uri="{FF2B5EF4-FFF2-40B4-BE49-F238E27FC236}">
                <a16:creationId xmlns:a16="http://schemas.microsoft.com/office/drawing/2014/main" xmlns="" id="{F7803DD0-1D92-4223-8280-C3F3432597FE}"/>
              </a:ext>
            </a:extLst>
          </p:cNvPr>
          <p:cNvPicPr>
            <a:picLocks noChangeAspect="1"/>
          </p:cNvPicPr>
          <p:nvPr/>
        </p:nvPicPr>
        <p:blipFill>
          <a:blip r:embed="rId3"/>
          <a:stretch>
            <a:fillRect/>
          </a:stretch>
        </p:blipFill>
        <p:spPr>
          <a:xfrm>
            <a:off x="4616245" y="1269999"/>
            <a:ext cx="5230762" cy="5588001"/>
          </a:xfrm>
          <a:prstGeom prst="rect">
            <a:avLst/>
          </a:prstGeom>
        </p:spPr>
      </p:pic>
    </p:spTree>
    <p:extLst>
      <p:ext uri="{BB962C8B-B14F-4D97-AF65-F5344CB8AC3E}">
        <p14:creationId xmlns:p14="http://schemas.microsoft.com/office/powerpoint/2010/main" val="379745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C3559-2AB1-4384-9C9B-F8A6A3B1F6DF}"/>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Diagnosis 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Sleep </a:t>
            </a:r>
            <a:r>
              <a:rPr lang="en-US" sz="4400" dirty="0">
                <a:latin typeface="Times New Roman" panose="02020603050405020304" pitchFamily="18" charset="0"/>
                <a:ea typeface="Calibri" panose="020F0502020204030204" pitchFamily="34" charset="0"/>
                <a:cs typeface="Times New Roman" panose="02020603050405020304" pitchFamily="18" charset="0"/>
              </a:rPr>
              <a:t>D</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isorders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07625756-D0D0-429B-8273-7CA058261327}"/>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Physical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examination</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Multiple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latency tests (MSLT)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Smith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Polysomnography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PSG)</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Electroencephalogram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(EEG)</a:t>
            </a:r>
          </a:p>
          <a:p>
            <a:endParaRPr lang="en-US" dirty="0"/>
          </a:p>
        </p:txBody>
      </p:sp>
    </p:spTree>
    <p:extLst>
      <p:ext uri="{BB962C8B-B14F-4D97-AF65-F5344CB8AC3E}">
        <p14:creationId xmlns:p14="http://schemas.microsoft.com/office/powerpoint/2010/main" val="425843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F2AFD6A-9A7E-44CE-825A-3488144D93E4}"/>
              </a:ext>
            </a:extLst>
          </p:cNvPr>
          <p:cNvPicPr>
            <a:picLocks noChangeAspect="1"/>
          </p:cNvPicPr>
          <p:nvPr/>
        </p:nvPicPr>
        <p:blipFill>
          <a:blip r:embed="rId3"/>
          <a:stretch>
            <a:fillRect/>
          </a:stretch>
        </p:blipFill>
        <p:spPr>
          <a:xfrm>
            <a:off x="0" y="0"/>
            <a:ext cx="9424219" cy="6857999"/>
          </a:xfrm>
          <a:prstGeom prst="rect">
            <a:avLst/>
          </a:prstGeom>
        </p:spPr>
      </p:pic>
      <p:sp>
        <p:nvSpPr>
          <p:cNvPr id="2" name="Title 1">
            <a:extLst>
              <a:ext uri="{FF2B5EF4-FFF2-40B4-BE49-F238E27FC236}">
                <a16:creationId xmlns:a16="http://schemas.microsoft.com/office/drawing/2014/main" xmlns="" id="{9E9E50F8-9666-4114-A960-820C6BE5AB57}"/>
              </a:ext>
            </a:extLst>
          </p:cNvPr>
          <p:cNvSpPr>
            <a:spLocks noGrp="1"/>
          </p:cNvSpPr>
          <p:nvPr>
            <p:ph type="title"/>
          </p:nvPr>
        </p:nvSpPr>
        <p:spPr/>
        <p:txBody>
          <a:bodyPr/>
          <a:lstStyle/>
          <a:p>
            <a:pPr algn="ctr"/>
            <a:r>
              <a:rPr lang="en-US"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Medical Treatment of </a:t>
            </a:r>
            <a:r>
              <a:rPr lang="en-US" sz="4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Sleep </a:t>
            </a: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
            </a:r>
            <a:r>
              <a:rPr lang="en-US" sz="4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isorder</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2C282BD6-7C2D-4E2B-B45A-12D4D58BA2A9}"/>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Breathing instruments or surgery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Bonsignore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2017)</a:t>
            </a:r>
          </a:p>
          <a:p>
            <a:pPr marR="0">
              <a:lnSpc>
                <a:spcPct val="107000"/>
              </a:lnSpc>
              <a:spcBef>
                <a:spcPts val="0"/>
              </a:spcBef>
              <a:spcAft>
                <a:spcPts val="800"/>
              </a:spcAft>
              <a:buFont typeface="Wingdings" panose="05000000000000000000" pitchFamily="2" charset="2"/>
              <a:buChar char="Ø"/>
            </a:pPr>
            <a:r>
              <a:rPr lang="en-US"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Melatonin supplements</a:t>
            </a:r>
          </a:p>
          <a:p>
            <a:pPr marR="0">
              <a:lnSpc>
                <a:spcPct val="107000"/>
              </a:lnSpc>
              <a:spcBef>
                <a:spcPts val="0"/>
              </a:spcBef>
              <a:spcAft>
                <a:spcPts val="800"/>
              </a:spcAft>
              <a:buFont typeface="Wingdings" panose="05000000000000000000" pitchFamily="2" charset="2"/>
              <a:buChar char="Ø"/>
            </a:pPr>
            <a:r>
              <a:rPr lang="en-US"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Therapeutic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 any causal health </a:t>
            </a:r>
            <a:r>
              <a:rPr lang="en-US"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problem</a:t>
            </a:r>
          </a:p>
          <a:p>
            <a:pPr marR="0">
              <a:lnSpc>
                <a:spcPct val="107000"/>
              </a:lnSpc>
              <a:spcBef>
                <a:spcPts val="0"/>
              </a:spcBef>
              <a:spcAft>
                <a:spcPts val="800"/>
              </a:spcAft>
              <a:buFont typeface="Wingdings" panose="05000000000000000000" pitchFamily="2" charset="2"/>
              <a:buChar char="Ø"/>
            </a:pPr>
            <a:r>
              <a:rPr lang="en-US" sz="1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Sleeping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pills</a:t>
            </a:r>
          </a:p>
          <a:p>
            <a:endParaRPr lang="en-US" dirty="0"/>
          </a:p>
        </p:txBody>
      </p:sp>
    </p:spTree>
    <p:extLst>
      <p:ext uri="{BB962C8B-B14F-4D97-AF65-F5344CB8AC3E}">
        <p14:creationId xmlns:p14="http://schemas.microsoft.com/office/powerpoint/2010/main" val="91672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0EBBF-70F7-49A6-BCBE-D71C32C6E36B}"/>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Lifestyle Change Treatment for </a:t>
            </a:r>
            <a:r>
              <a:rPr lang="en-US" sz="4400" dirty="0">
                <a:latin typeface="Times New Roman" panose="02020603050405020304" pitchFamily="18" charset="0"/>
                <a:ea typeface="Calibri" panose="020F0502020204030204" pitchFamily="34" charset="0"/>
                <a:cs typeface="Times New Roman" panose="02020603050405020304" pitchFamily="18" charset="0"/>
              </a:rPr>
              <a:t>t</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he Sleep Disorder</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67ECFF4B-712D-4792-9793-1AC888AE0974}"/>
              </a:ext>
            </a:extLst>
          </p:cNvPr>
          <p:cNvSpPr>
            <a:spLocks noGrp="1"/>
          </p:cNvSpPr>
          <p:nvPr>
            <p:ph idx="1"/>
          </p:nvPr>
        </p:nvSpPr>
        <p:spPr/>
        <p:txBody>
          <a:bodyPr/>
          <a:lstStyle/>
          <a:p>
            <a:pPr>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Decrease stress through exercise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Tanaka &amp; Tamura,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2016</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Develop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consistent sleeping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plan</a:t>
            </a:r>
          </a:p>
          <a:p>
            <a:pPr>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Preserve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weight as recommended by the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physician</a:t>
            </a:r>
          </a:p>
          <a:p>
            <a:pPr>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meals with low carbohydrates before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sleeping</a:t>
            </a:r>
          </a:p>
          <a:p>
            <a:pPr>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Reduce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caffeine use, particularly in the evening</a:t>
            </a:r>
          </a:p>
          <a:p>
            <a:endParaRPr lang="en-US" dirty="0"/>
          </a:p>
        </p:txBody>
      </p:sp>
    </p:spTree>
    <p:extLst>
      <p:ext uri="{BB962C8B-B14F-4D97-AF65-F5344CB8AC3E}">
        <p14:creationId xmlns:p14="http://schemas.microsoft.com/office/powerpoint/2010/main" val="217580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D7217-ED14-450B-B40F-F52C2ADCDF3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xmlns="" id="{D4B8AC0F-5BF3-4E21-BAED-78D74834CE76}"/>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biopsychosocial model was introduced in 1977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model concentrates on the interconnection between biology, psychology, and socio-environmental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factors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purpose of the model is to understand health and diseases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better</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Health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psychologist can use the biopsychosocial model to encourage health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disorder can be understood well through the model</a:t>
            </a:r>
          </a:p>
          <a:p>
            <a:endParaRPr lang="en-US" dirty="0"/>
          </a:p>
        </p:txBody>
      </p:sp>
    </p:spTree>
    <p:extLst>
      <p:ext uri="{BB962C8B-B14F-4D97-AF65-F5344CB8AC3E}">
        <p14:creationId xmlns:p14="http://schemas.microsoft.com/office/powerpoint/2010/main" val="3047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517A1-D2D8-49E4-808A-FF6FABC015AC}"/>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Effects of Insufficient Sleep in </a:t>
            </a:r>
            <a:r>
              <a:rPr lang="en-US" sz="4400" dirty="0">
                <a:latin typeface="Times New Roman" panose="02020603050405020304" pitchFamily="18" charset="0"/>
                <a:ea typeface="Calibri" panose="020F0502020204030204" pitchFamily="34" charset="0"/>
                <a:cs typeface="Times New Roman" panose="02020603050405020304" pitchFamily="18" charset="0"/>
              </a:rPr>
              <a:t>t</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he Body</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A1E8ACBD-0D77-45E7-8768-7289E50D90F7}"/>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Accidents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Reduced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sex drive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Sweatt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Inadequate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balance</a:t>
            </a:r>
          </a:p>
          <a:p>
            <a:endParaRPr lang="en-US" dirty="0"/>
          </a:p>
        </p:txBody>
      </p:sp>
      <p:pic>
        <p:nvPicPr>
          <p:cNvPr id="5" name="Picture 4">
            <a:extLst>
              <a:ext uri="{FF2B5EF4-FFF2-40B4-BE49-F238E27FC236}">
                <a16:creationId xmlns:a16="http://schemas.microsoft.com/office/drawing/2014/main" xmlns="" id="{A8FB5AD9-CCF1-4528-8931-8C37A4BF8623}"/>
              </a:ext>
            </a:extLst>
          </p:cNvPr>
          <p:cNvPicPr>
            <a:picLocks noChangeAspect="1"/>
          </p:cNvPicPr>
          <p:nvPr/>
        </p:nvPicPr>
        <p:blipFill>
          <a:blip r:embed="rId3"/>
          <a:stretch>
            <a:fillRect/>
          </a:stretch>
        </p:blipFill>
        <p:spPr>
          <a:xfrm>
            <a:off x="0" y="3429000"/>
            <a:ext cx="9483213" cy="3429000"/>
          </a:xfrm>
          <a:prstGeom prst="rect">
            <a:avLst/>
          </a:prstGeom>
        </p:spPr>
      </p:pic>
    </p:spTree>
    <p:extLst>
      <p:ext uri="{BB962C8B-B14F-4D97-AF65-F5344CB8AC3E}">
        <p14:creationId xmlns:p14="http://schemas.microsoft.com/office/powerpoint/2010/main" val="226858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C7DA-1BB5-4923-9885-04D7246F6B0C}"/>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Conclusion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7EAB302A-1173-417C-90AF-FC23C7471D50}"/>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biopsychosocial model was introduced in 1977 by Jon Romano and George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Engel</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model utilizes biological, psychological, and socio-environment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factors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model is widely used in health to understand illness such as sleep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disorder</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Sleep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disorder is caused by all the three factors such as family conflict, depression, and dementia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common types of sleep disorder are Insomnia, sleep apnea, RLS, REM sleep behavior disorder, and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Narcolepsy</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Treatment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includes medical and lifestyle change</a:t>
            </a:r>
          </a:p>
          <a:p>
            <a:endParaRPr lang="en-US" dirty="0"/>
          </a:p>
        </p:txBody>
      </p:sp>
    </p:spTree>
    <p:extLst>
      <p:ext uri="{BB962C8B-B14F-4D97-AF65-F5344CB8AC3E}">
        <p14:creationId xmlns:p14="http://schemas.microsoft.com/office/powerpoint/2010/main" val="135178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86146-1149-4D4A-95D1-50D9B1F3533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xmlns="" id="{C59FB781-870E-4B4D-B4A9-3DF5CADCC7D4}"/>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Alexander, M., Ray, M. A., Hébert, J. R.,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Youngstedt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D., Zhang, H.,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Steck</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E., ... &amp; Burch, J. B. (2016). The national veteran sleep disorder study: descriptive epidemiology and secular trends, 2000–2010.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Sleep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39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1399-1410.</a:t>
            </a:r>
          </a:p>
          <a:p>
            <a:pPr marL="0" marR="0" indent="0">
              <a:lnSpc>
                <a:spcPct val="107000"/>
              </a:lnSpc>
              <a:spcBef>
                <a:spcPts val="0"/>
              </a:spcBef>
              <a:spcAft>
                <a:spcPts val="800"/>
              </a:spcAft>
              <a:buNone/>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Bassetti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C. L.,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Bargiotas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 (2018). REM sleep behavior disorder.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Neurologic-Psychiatric Syndromes in Focus-Part 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41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104-116.</a:t>
            </a:r>
          </a:p>
          <a:p>
            <a:pPr marL="0" marR="0" indent="0">
              <a:lnSpc>
                <a:spcPct val="107000"/>
              </a:lnSpc>
              <a:spcBef>
                <a:spcPts val="0"/>
              </a:spcBef>
              <a:spcAft>
                <a:spcPts val="800"/>
              </a:spcAft>
              <a:buNone/>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Bonsignore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R., Giron, M. C. 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Marrone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Castrogiovanni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&amp; Montserrat, J. M. (2017).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Personalised</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medicine in sleep respiratory disorders: focus on obstructive sleep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apnoea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diagnosis and Treatment.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European Respiratory Review</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26</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(146).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Friedrich, A.,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Schlarb</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 (2018). Let's talk about sleep: a systematic review of psychological interventions to improve sleep in college students.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Sleep Research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4-22.</a:t>
            </a:r>
          </a:p>
          <a:p>
            <a:pPr marL="0" marR="0" indent="0">
              <a:lnSpc>
                <a:spcPct val="107000"/>
              </a:lnSpc>
              <a:spcBef>
                <a:spcPts val="0"/>
              </a:spcBef>
              <a:spcAft>
                <a:spcPts val="800"/>
              </a:spcAft>
              <a:buNone/>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Kornum</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B. R., Knudsen, 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Ollila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 M., Pizza, F.,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Jennum</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 J.,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Dauvilliers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Y., &amp; Overeem, S. (2017). Narcolepsy.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Nature reviews Disease primers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1-19.</a:t>
            </a:r>
          </a:p>
          <a:p>
            <a:endParaRPr lang="en-US" dirty="0"/>
          </a:p>
        </p:txBody>
      </p:sp>
    </p:spTree>
    <p:extLst>
      <p:ext uri="{BB962C8B-B14F-4D97-AF65-F5344CB8AC3E}">
        <p14:creationId xmlns:p14="http://schemas.microsoft.com/office/powerpoint/2010/main" val="383724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13B65-C36A-4577-93C7-9CA9ED1A1D6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E4990F5-6352-4069-A704-A1C9F1D5C7D8}"/>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Matheson, E., &amp; Hainer, B. L. (2017). Insomnia: pharmacologic therapy.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American family physician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96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29-35.</a:t>
            </a: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McArdle, N., Ward, S. V., Bucks, R. S., Maddison, K., Smith, A., Huang, R. C., ... &amp; Eastwood, P. R. (2020). The prevalence of common sleep disorders in young adults: a descriptive population-based study.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Sleep</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43</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(10), zsaa072.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Meadows, R., Williams, S. J., Gabe, J., Coveney, C., &amp; Arber, S. (2018). The sociology of sleep.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Sleep, health and society: From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aetiology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to public health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171-178.</a:t>
            </a:r>
          </a:p>
          <a:p>
            <a:pPr marL="0" marR="0" indent="0">
              <a:lnSpc>
                <a:spcPct val="107000"/>
              </a:lnSpc>
              <a:spcBef>
                <a:spcPts val="0"/>
              </a:spcBef>
              <a:spcAft>
                <a:spcPts val="800"/>
              </a:spcAft>
              <a:buNone/>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Faiz</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Zaveri, M. P., Perry, J. C., Schuetz, T. M.,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Cancarevic</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 (2020). Unraveling the Mysteries of Restless Leg Syndrome.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Cureus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a:t>
            </a: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Mindell, J. A., &amp; Williamson, A. A. (2018). Benefits of a bedtime routine in young children: Sleep, development, and beyond.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Sleep medicine reviews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40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93-108.</a:t>
            </a:r>
          </a:p>
          <a:p>
            <a:endParaRPr lang="en-US" dirty="0"/>
          </a:p>
        </p:txBody>
      </p:sp>
    </p:spTree>
    <p:extLst>
      <p:ext uri="{BB962C8B-B14F-4D97-AF65-F5344CB8AC3E}">
        <p14:creationId xmlns:p14="http://schemas.microsoft.com/office/powerpoint/2010/main" val="159202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0B24D-4406-4409-9A8B-C94E1655F5F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200FD7BB-C4BF-4615-B923-D9F5C62EFEF3}"/>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Miner, B.,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Kryger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H. (2017). Sleep in the aging population.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Sleep medicine clinics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31-38.</a:t>
            </a: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Smith, M. T., McCrae, C. S., Cheung, J., Martin, J. L., Harrod, C. G., Heald, J. L., &amp; Carden, K. A. (2018). Use of actigraphy for the evaluation of sleep disorders and circadian rhythm sleep-wake disorders: an American Academy of Sleep Medicine clinical practice guideline.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Journal of Clinical Sleep Medicine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14</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(7), 1231-1237.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Sweatt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K., Gower, B. A.,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Chieh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Y., Liu, Y., &amp; Li, L. (2018). Sleep quality is differentially related to adiposity in adults. </a:t>
            </a:r>
            <a:r>
              <a:rPr lang="en-US" sz="1800" i="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Psychoneuroendocrinology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98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46-51.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Tanaka, H., &amp; Tamura, N. (2016). Sleep education with self-help treatment and sleep health promotion for mental and physical wellness in Japan.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Sleep and biological rhythms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14</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 89-99.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146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4E009-2934-4B2E-AD20-BEB746EC43C0}"/>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xmlns="" id="{442AF590-FB14-46D7-8EBD-A3E48077D076}"/>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presentation will focus with the biopsychosocial perspective of sleep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disorder</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benefits of having quality sleep are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discussed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biopsychosocial causes of sleep disorder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presented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Most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common sleep disorder listed and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explained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Treatment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options presented</a:t>
            </a:r>
          </a:p>
          <a:p>
            <a:endParaRPr lang="en-US" dirty="0"/>
          </a:p>
        </p:txBody>
      </p:sp>
    </p:spTree>
    <p:extLst>
      <p:ext uri="{BB962C8B-B14F-4D97-AF65-F5344CB8AC3E}">
        <p14:creationId xmlns:p14="http://schemas.microsoft.com/office/powerpoint/2010/main" val="4224160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F7FA9-C8D8-48D5-91B4-1D67F9D15865}"/>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Sleep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Disorder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D30D5641-6063-47A4-B29A-05687FEC9A85}"/>
              </a:ext>
            </a:extLst>
          </p:cNvPr>
          <p:cNvSpPr>
            <a:spLocks noGrp="1"/>
          </p:cNvSpPr>
          <p:nvPr>
            <p:ph idx="1"/>
          </p:nvPr>
        </p:nvSpPr>
        <p:spPr>
          <a:xfrm>
            <a:off x="677334" y="1488613"/>
            <a:ext cx="8596668"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Sleep disorder alters the usual pattern of an individual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sleep</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affects the general health, safety, and quality of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life</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Sleep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timing and duration are essential to be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monitored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Over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one-third of United States, adults have less than </a:t>
            </a:r>
            <a:r>
              <a:rPr lang="en-US" dirty="0">
                <a:latin typeface="Times New Roman" panose="02020603050405020304" pitchFamily="18" charset="0"/>
                <a:ea typeface="Calibri" panose="020F0502020204030204" pitchFamily="34" charset="0"/>
                <a:cs typeface="Times New Roman" panose="02020603050405020304" pitchFamily="18" charset="0"/>
              </a:rPr>
              <a:t>7</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hours of sleep within a day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Alexander et al., 2016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xmlns="" id="{8F6C3B72-978A-468A-8882-3DE675569DEE}"/>
              </a:ext>
            </a:extLst>
          </p:cNvPr>
          <p:cNvPicPr>
            <a:picLocks noChangeAspect="1"/>
          </p:cNvPicPr>
          <p:nvPr/>
        </p:nvPicPr>
        <p:blipFill>
          <a:blip r:embed="rId3"/>
          <a:stretch>
            <a:fillRect/>
          </a:stretch>
        </p:blipFill>
        <p:spPr>
          <a:xfrm>
            <a:off x="467647" y="3429000"/>
            <a:ext cx="8572500" cy="3429000"/>
          </a:xfrm>
          <a:prstGeom prst="rect">
            <a:avLst/>
          </a:prstGeom>
        </p:spPr>
      </p:pic>
    </p:spTree>
    <p:extLst>
      <p:ext uri="{BB962C8B-B14F-4D97-AF65-F5344CB8AC3E}">
        <p14:creationId xmlns:p14="http://schemas.microsoft.com/office/powerpoint/2010/main" val="42067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E9619-42E8-4ADF-9236-D86DFF1FD47C}"/>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Benefits of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Quality </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leep</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0C359353-CC7E-4F6C-8ACD-F8EEF1A3B462}"/>
              </a:ext>
            </a:extLst>
          </p:cNvPr>
          <p:cNvSpPr>
            <a:spLocks noGrp="1"/>
          </p:cNvSpPr>
          <p:nvPr>
            <p:ph idx="1"/>
          </p:nvPr>
        </p:nvSpPr>
        <p:spPr>
          <a:xfrm>
            <a:off x="677334" y="2160589"/>
            <a:ext cx="4794318"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Enhancement of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immunity</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Promotes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mental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well-being</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Stops diabetes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Improves mood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Preserves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weight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Mindell &amp; Williamson,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xmlns="" id="{1B64B034-AF1A-48B5-BE76-1903E405C947}"/>
              </a:ext>
            </a:extLst>
          </p:cNvPr>
          <p:cNvPicPr>
            <a:picLocks noChangeAspect="1"/>
          </p:cNvPicPr>
          <p:nvPr/>
        </p:nvPicPr>
        <p:blipFill rotWithShape="1">
          <a:blip r:embed="rId3"/>
          <a:srcRect b="4838"/>
          <a:stretch/>
        </p:blipFill>
        <p:spPr>
          <a:xfrm>
            <a:off x="4975668" y="1371600"/>
            <a:ext cx="5156474" cy="5486400"/>
          </a:xfrm>
          <a:prstGeom prst="rect">
            <a:avLst/>
          </a:prstGeom>
        </p:spPr>
      </p:pic>
    </p:spTree>
    <p:extLst>
      <p:ext uri="{BB962C8B-B14F-4D97-AF65-F5344CB8AC3E}">
        <p14:creationId xmlns:p14="http://schemas.microsoft.com/office/powerpoint/2010/main" val="353347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5119A-100D-4D4E-9581-541598D25327}"/>
              </a:ext>
            </a:extLst>
          </p:cNvPr>
          <p:cNvSpPr>
            <a:spLocks noGrp="1"/>
          </p:cNvSpPr>
          <p:nvPr>
            <p:ph type="title"/>
          </p:nvPr>
        </p:nvSpPr>
        <p:spPr>
          <a:xfrm>
            <a:off x="780573" y="447367"/>
            <a:ext cx="8596668" cy="1320800"/>
          </a:xfrm>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Symptoms of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Sleep </a:t>
            </a: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isorder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3F45AAD6-CAC8-4695-9478-2865BD029355}"/>
              </a:ext>
            </a:extLst>
          </p:cNvPr>
          <p:cNvSpPr>
            <a:spLocks noGrp="1"/>
          </p:cNvSpPr>
          <p:nvPr>
            <p:ph idx="1"/>
          </p:nvPr>
        </p:nvSpPr>
        <p:spPr>
          <a:xfrm>
            <a:off x="5078907" y="1594464"/>
            <a:ext cx="8596668"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Mood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variations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Fatigue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Challenges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staying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asleep</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Irritability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Struggle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concentrate or to recall</a:t>
            </a:r>
          </a:p>
          <a:p>
            <a:endParaRPr lang="en-US" dirty="0"/>
          </a:p>
        </p:txBody>
      </p:sp>
      <p:pic>
        <p:nvPicPr>
          <p:cNvPr id="5" name="Picture 4">
            <a:extLst>
              <a:ext uri="{FF2B5EF4-FFF2-40B4-BE49-F238E27FC236}">
                <a16:creationId xmlns:a16="http://schemas.microsoft.com/office/drawing/2014/main" xmlns="" id="{AE839618-4B84-4C9A-A63C-2A32011E86F5}"/>
              </a:ext>
            </a:extLst>
          </p:cNvPr>
          <p:cNvPicPr>
            <a:picLocks noChangeAspect="1"/>
          </p:cNvPicPr>
          <p:nvPr/>
        </p:nvPicPr>
        <p:blipFill>
          <a:blip r:embed="rId3"/>
          <a:stretch>
            <a:fillRect/>
          </a:stretch>
        </p:blipFill>
        <p:spPr>
          <a:xfrm>
            <a:off x="0" y="1240452"/>
            <a:ext cx="5078907" cy="5617548"/>
          </a:xfrm>
          <a:prstGeom prst="rect">
            <a:avLst/>
          </a:prstGeom>
        </p:spPr>
      </p:pic>
    </p:spTree>
    <p:extLst>
      <p:ext uri="{BB962C8B-B14F-4D97-AF65-F5344CB8AC3E}">
        <p14:creationId xmlns:p14="http://schemas.microsoft.com/office/powerpoint/2010/main" val="6435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3C4F9-CB9E-4B55-BD3C-EF7AA2CEB673}"/>
              </a:ext>
            </a:extLst>
          </p:cNvPr>
          <p:cNvSpPr>
            <a:spLocks noGrp="1"/>
          </p:cNvSpPr>
          <p:nvPr>
            <p:ph type="title"/>
          </p:nvPr>
        </p:nvSpPr>
        <p:spPr/>
        <p:txBody>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Biological Causes of Sleep Disorder</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58470DA4-F55F-4127-ADA4-6F3262F7FA21}"/>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Acid reflux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disorder</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Dementia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Abnormal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thyroid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function</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Conditions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that enhance the urinary frequency</a:t>
            </a:r>
          </a:p>
          <a:p>
            <a:endParaRPr lang="en-US" dirty="0"/>
          </a:p>
        </p:txBody>
      </p:sp>
      <p:pic>
        <p:nvPicPr>
          <p:cNvPr id="5" name="Picture 4">
            <a:extLst>
              <a:ext uri="{FF2B5EF4-FFF2-40B4-BE49-F238E27FC236}">
                <a16:creationId xmlns:a16="http://schemas.microsoft.com/office/drawing/2014/main" xmlns="" id="{D6353271-6FCF-4932-B399-DA811CD5413D}"/>
              </a:ext>
            </a:extLst>
          </p:cNvPr>
          <p:cNvPicPr>
            <a:picLocks noChangeAspect="1"/>
          </p:cNvPicPr>
          <p:nvPr/>
        </p:nvPicPr>
        <p:blipFill>
          <a:blip r:embed="rId3"/>
          <a:stretch>
            <a:fillRect/>
          </a:stretch>
        </p:blipFill>
        <p:spPr>
          <a:xfrm>
            <a:off x="0" y="3811075"/>
            <a:ext cx="9483213" cy="3046925"/>
          </a:xfrm>
          <a:prstGeom prst="rect">
            <a:avLst/>
          </a:prstGeom>
        </p:spPr>
      </p:pic>
    </p:spTree>
    <p:extLst>
      <p:ext uri="{BB962C8B-B14F-4D97-AF65-F5344CB8AC3E}">
        <p14:creationId xmlns:p14="http://schemas.microsoft.com/office/powerpoint/2010/main" val="20414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B7DB4-7DCF-43F1-8359-09E2421B9677}"/>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Medications and Substances that Can Disrupt Sleep</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C26C3BEE-6BC2-4F3A-AA4E-D33A7846DD6B}"/>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Stimulants such as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caffeine</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Alcohol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Some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steroids such as prednisone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Miner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Kryger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2017</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Beta-blockers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4081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32CE73E-1F63-45B0-B62F-F3933CC9F5BC}"/>
              </a:ext>
            </a:extLst>
          </p:cNvPr>
          <p:cNvPicPr>
            <a:picLocks noChangeAspect="1"/>
          </p:cNvPicPr>
          <p:nvPr/>
        </p:nvPicPr>
        <p:blipFill>
          <a:blip r:embed="rId3"/>
          <a:stretch>
            <a:fillRect/>
          </a:stretch>
        </p:blipFill>
        <p:spPr>
          <a:xfrm>
            <a:off x="0" y="0"/>
            <a:ext cx="9274001" cy="6857999"/>
          </a:xfrm>
          <a:prstGeom prst="rect">
            <a:avLst/>
          </a:prstGeom>
        </p:spPr>
      </p:pic>
      <p:sp>
        <p:nvSpPr>
          <p:cNvPr id="2" name="Title 1">
            <a:extLst>
              <a:ext uri="{FF2B5EF4-FFF2-40B4-BE49-F238E27FC236}">
                <a16:creationId xmlns:a16="http://schemas.microsoft.com/office/drawing/2014/main" xmlns="" id="{D4640A61-2BE7-41F2-8A14-D82BB243DD72}"/>
              </a:ext>
            </a:extLst>
          </p:cNvPr>
          <p:cNvSpPr>
            <a:spLocks noGrp="1"/>
          </p:cNvSpPr>
          <p:nvPr>
            <p:ph type="title"/>
          </p:nvPr>
        </p:nvSpPr>
        <p:spPr/>
        <p:txBody>
          <a:bodyPr>
            <a:normAutofit fontScale="90000"/>
          </a:bodyPr>
          <a:lstStyle/>
          <a:p>
            <a:pPr algn="ctr"/>
            <a:r>
              <a:rPr lang="en-US" sz="4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Psychological Causes of Sleep Disorder</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D8125618-B9F2-4DE2-BAB1-3F2CC0E70DEB}"/>
              </a:ext>
            </a:extLst>
          </p:cNvPr>
          <p:cNvSpPr>
            <a:spLocks noGrp="1"/>
          </p:cNvSpPr>
          <p:nvPr>
            <p:ph idx="1"/>
          </p:nvPr>
        </p:nvSpPr>
        <p:spPr>
          <a:xfrm>
            <a:off x="0" y="1629647"/>
            <a:ext cx="8596668"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Stress</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Depression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(Friedrich &amp;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Schlarb</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2018)</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Tension</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Anxiety</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42420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TotalTime>
  <Words>3385</Words>
  <Application>Microsoft Office PowerPoint</Application>
  <PresentationFormat>Widescreen</PresentationFormat>
  <Paragraphs>171</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 New Roman</vt:lpstr>
      <vt:lpstr>Trebuchet MS</vt:lpstr>
      <vt:lpstr>Wingdings</vt:lpstr>
      <vt:lpstr>Wingdings 3</vt:lpstr>
      <vt:lpstr>Facet</vt:lpstr>
      <vt:lpstr>Biopsychosocial Review of Sleep Disorders</vt:lpstr>
      <vt:lpstr>Introduction </vt:lpstr>
      <vt:lpstr>Introduction Cont…</vt:lpstr>
      <vt:lpstr>Sleep Disorder </vt:lpstr>
      <vt:lpstr>Benefits of Quality Sleep </vt:lpstr>
      <vt:lpstr>Symptoms of Sleep Disorder </vt:lpstr>
      <vt:lpstr>Biological Causes of Sleep Disorder </vt:lpstr>
      <vt:lpstr>Medications and Substances that Can Disrupt Sleep </vt:lpstr>
      <vt:lpstr>Psychological Causes of Sleep Disorder </vt:lpstr>
      <vt:lpstr>Sociological Causes of Sleep Disorder </vt:lpstr>
      <vt:lpstr>Most Common Sleep Disorders </vt:lpstr>
      <vt:lpstr>Insomnia </vt:lpstr>
      <vt:lpstr>Sleep Apnea </vt:lpstr>
      <vt:lpstr>Narcolepsy </vt:lpstr>
      <vt:lpstr>REM Sleep Behavior Disorder </vt:lpstr>
      <vt:lpstr>Restless Leg Syndrome </vt:lpstr>
      <vt:lpstr>Diagnosis of Sleep Disorders </vt:lpstr>
      <vt:lpstr>Medical Treatment of Sleep Disorder </vt:lpstr>
      <vt:lpstr>Lifestyle Change Treatment for the Sleep Disorder </vt:lpstr>
      <vt:lpstr>Effects of Insufficient Sleep in the Body </vt:lpstr>
      <vt:lpstr>Conclusion </vt:lpstr>
      <vt:lpstr>References </vt:lpstr>
      <vt:lpstr>References Cont…</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Biopsychosocial Review of Sleep Disorders</dc:title>
  <dc:creator>Robert Mwaura</dc:creator>
  <cp:lastModifiedBy>LAPTOP</cp:lastModifiedBy>
  <cp:revision>15</cp:revision>
  <dcterms:created xsi:type="dcterms:W3CDTF">2021-02-24T18:21:41Z</dcterms:created>
  <dcterms:modified xsi:type="dcterms:W3CDTF">2021-02-24T21:58:59Z</dcterms:modified>
</cp:coreProperties>
</file>